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62" r:id="rId3"/>
    <p:sldId id="277" r:id="rId4"/>
    <p:sldId id="269" r:id="rId5"/>
    <p:sldId id="275" r:id="rId6"/>
    <p:sldId id="261" r:id="rId7"/>
    <p:sldId id="270" r:id="rId8"/>
    <p:sldId id="276" r:id="rId9"/>
    <p:sldId id="266" r:id="rId10"/>
    <p:sldId id="271" r:id="rId11"/>
    <p:sldId id="268" r:id="rId12"/>
    <p:sldId id="267" r:id="rId13"/>
    <p:sldId id="264" r:id="rId14"/>
    <p:sldId id="265" r:id="rId15"/>
    <p:sldId id="26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5" autoAdjust="0"/>
    <p:restoredTop sz="94660"/>
  </p:normalViewPr>
  <p:slideViewPr>
    <p:cSldViewPr snapToGrid="0">
      <p:cViewPr varScale="1">
        <p:scale>
          <a:sx n="71" d="100"/>
          <a:sy n="71" d="100"/>
        </p:scale>
        <p:origin x="53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6/20/2020</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2192000" cy="6876803"/>
          </a:xfrm>
          <a:prstGeom prst="rect">
            <a:avLst/>
          </a:prstGeom>
        </p:spPr>
      </p:pic>
      <p:sp>
        <p:nvSpPr>
          <p:cNvPr id="5" name="Subtitle 2"/>
          <p:cNvSpPr txBox="1">
            <a:spLocks/>
          </p:cNvSpPr>
          <p:nvPr/>
        </p:nvSpPr>
        <p:spPr>
          <a:xfrm>
            <a:off x="8578713" y="5286604"/>
            <a:ext cx="3777205" cy="442764"/>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0" indent="0" algn="ctr">
              <a:buNone/>
            </a:pPr>
            <a:r>
              <a:rPr lang="en-IN" sz="2400" b="1" dirty="0" smtClean="0">
                <a:solidFill>
                  <a:schemeClr val="accent2">
                    <a:lumMod val="60000"/>
                    <a:lumOff val="40000"/>
                  </a:schemeClr>
                </a:solidFill>
              </a:rPr>
              <a:t>R. Joseph Manoj Ph.D.</a:t>
            </a:r>
          </a:p>
        </p:txBody>
      </p:sp>
    </p:spTree>
    <p:extLst>
      <p:ext uri="{BB962C8B-B14F-4D97-AF65-F5344CB8AC3E}">
        <p14:creationId xmlns:p14="http://schemas.microsoft.com/office/powerpoint/2010/main" val="297453950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83732432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NLP Tools</a:t>
            </a:r>
            <a:endParaRPr lang="en-US" dirty="0"/>
          </a:p>
        </p:txBody>
      </p:sp>
      <p:sp>
        <p:nvSpPr>
          <p:cNvPr id="3" name="Content Placeholder 2"/>
          <p:cNvSpPr>
            <a:spLocks noGrp="1"/>
          </p:cNvSpPr>
          <p:nvPr>
            <p:ph idx="1"/>
          </p:nvPr>
        </p:nvSpPr>
        <p:spPr>
          <a:xfrm>
            <a:off x="2589212" y="1797424"/>
            <a:ext cx="8915400" cy="3777622"/>
          </a:xfrm>
        </p:spPr>
        <p:txBody>
          <a:bodyPr/>
          <a:lstStyle/>
          <a:p>
            <a:pPr algn="just">
              <a:buFont typeface="Arial" panose="020B0604020202020204" pitchFamily="34" charset="0"/>
              <a:buChar char="•"/>
            </a:pPr>
            <a:r>
              <a:rPr lang="en-IN" sz="2400" dirty="0" smtClean="0"/>
              <a:t>NLTK, Scipy, Carrot2 – Libraries for Python Environment</a:t>
            </a:r>
          </a:p>
          <a:p>
            <a:pPr algn="just">
              <a:buFont typeface="Arial" panose="020B0604020202020204" pitchFamily="34" charset="0"/>
              <a:buChar char="•"/>
            </a:pPr>
            <a:r>
              <a:rPr lang="en-IN" sz="2400" dirty="0" smtClean="0"/>
              <a:t>Amazon </a:t>
            </a:r>
            <a:r>
              <a:rPr lang="en-IN" sz="2400" dirty="0"/>
              <a:t>Comprehend - </a:t>
            </a:r>
            <a:r>
              <a:rPr lang="en-US" sz="2400" dirty="0"/>
              <a:t> Uses machine learning to find insights and relationships in text</a:t>
            </a:r>
            <a:endParaRPr lang="en-IN" sz="2400" dirty="0"/>
          </a:p>
          <a:p>
            <a:pPr algn="just">
              <a:buFont typeface="Arial" panose="020B0604020202020204" pitchFamily="34" charset="0"/>
              <a:buChar char="•"/>
            </a:pPr>
            <a:r>
              <a:rPr lang="en-US" sz="2400" dirty="0"/>
              <a:t>Google Cloud NL API - AutoML NLP API’s </a:t>
            </a:r>
          </a:p>
          <a:p>
            <a:pPr algn="just">
              <a:buFont typeface="Arial" panose="020B0604020202020204" pitchFamily="34" charset="0"/>
              <a:buChar char="•"/>
            </a:pPr>
            <a:r>
              <a:rPr lang="en-US" sz="2400" dirty="0"/>
              <a:t>Apache OpenNLP, Tika (open source-JAVA Based)</a:t>
            </a:r>
          </a:p>
          <a:p>
            <a:pPr algn="just">
              <a:buFont typeface="Arial" panose="020B0604020202020204" pitchFamily="34" charset="0"/>
              <a:buChar char="•"/>
            </a:pPr>
            <a:r>
              <a:rPr lang="en-US" sz="2400" dirty="0"/>
              <a:t>CLARIN </a:t>
            </a:r>
            <a:r>
              <a:rPr lang="en-US" sz="2400" dirty="0" smtClean="0"/>
              <a:t>Infrastructure</a:t>
            </a:r>
          </a:p>
          <a:p>
            <a:pPr algn="just">
              <a:buFont typeface="Arial" panose="020B0604020202020204" pitchFamily="34" charset="0"/>
              <a:buChar char="•"/>
            </a:pPr>
            <a:r>
              <a:rPr lang="en-IN" sz="2400" dirty="0" smtClean="0"/>
              <a:t>Azure NLP</a:t>
            </a:r>
            <a:endParaRPr lang="en-US" sz="2400" dirty="0"/>
          </a:p>
          <a:p>
            <a:pPr marL="0" indent="0">
              <a:buNone/>
            </a:pPr>
            <a:endParaRPr lang="en-US" dirty="0"/>
          </a:p>
        </p:txBody>
      </p:sp>
    </p:spTree>
    <p:extLst>
      <p:ext uri="{BB962C8B-B14F-4D97-AF65-F5344CB8AC3E}">
        <p14:creationId xmlns:p14="http://schemas.microsoft.com/office/powerpoint/2010/main" val="26224384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919839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755496" y="103098"/>
            <a:ext cx="3663669" cy="6660771"/>
          </a:xfrm>
          <a:prstGeom prst="rect">
            <a:avLst/>
          </a:prstGeom>
        </p:spPr>
      </p:pic>
      <p:pic>
        <p:nvPicPr>
          <p:cNvPr id="5" name="Picture 4"/>
          <p:cNvPicPr>
            <a:picLocks noChangeAspect="1"/>
          </p:cNvPicPr>
          <p:nvPr/>
        </p:nvPicPr>
        <p:blipFill>
          <a:blip r:embed="rId3"/>
          <a:stretch>
            <a:fillRect/>
          </a:stretch>
        </p:blipFill>
        <p:spPr>
          <a:xfrm>
            <a:off x="5443024" y="103099"/>
            <a:ext cx="5836023" cy="6660771"/>
          </a:xfrm>
          <a:prstGeom prst="rect">
            <a:avLst/>
          </a:prstGeom>
        </p:spPr>
      </p:pic>
    </p:spTree>
    <p:extLst>
      <p:ext uri="{BB962C8B-B14F-4D97-AF65-F5344CB8AC3E}">
        <p14:creationId xmlns:p14="http://schemas.microsoft.com/office/powerpoint/2010/main" val="387862297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983846" y="0"/>
            <a:ext cx="7058025" cy="2438400"/>
          </a:xfrm>
          <a:prstGeom prst="rect">
            <a:avLst/>
          </a:prstGeom>
        </p:spPr>
      </p:pic>
      <p:sp>
        <p:nvSpPr>
          <p:cNvPr id="5" name="Rectangle 4"/>
          <p:cNvSpPr/>
          <p:nvPr/>
        </p:nvSpPr>
        <p:spPr>
          <a:xfrm>
            <a:off x="1833281" y="3577345"/>
            <a:ext cx="9359154" cy="646331"/>
          </a:xfrm>
          <a:prstGeom prst="rect">
            <a:avLst/>
          </a:prstGeom>
        </p:spPr>
        <p:txBody>
          <a:bodyPr wrap="square">
            <a:spAutoFit/>
          </a:bodyPr>
          <a:lstStyle/>
          <a:p>
            <a:pPr marL="342900" indent="-342900" algn="just">
              <a:buFont typeface="Arial" panose="020B0604020202020204" pitchFamily="34" charset="0"/>
              <a:buChar char="•"/>
            </a:pPr>
            <a:r>
              <a:rPr lang="en-US" sz="3600" b="1" dirty="0" smtClean="0"/>
              <a:t>NLP Pre-Processing Using NLTK &amp; Spacy</a:t>
            </a:r>
            <a:r>
              <a:rPr lang="en-US" sz="2800" dirty="0"/>
              <a:t> </a:t>
            </a:r>
            <a:endParaRPr lang="en-US" sz="2800" dirty="0" smtClean="0"/>
          </a:p>
        </p:txBody>
      </p:sp>
    </p:spTree>
    <p:extLst>
      <p:ext uri="{BB962C8B-B14F-4D97-AF65-F5344CB8AC3E}">
        <p14:creationId xmlns:p14="http://schemas.microsoft.com/office/powerpoint/2010/main" val="2590969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2877671" y="779929"/>
            <a:ext cx="7002497" cy="5245115"/>
          </a:xfrm>
          <a:prstGeom prst="rect">
            <a:avLst/>
          </a:prstGeom>
        </p:spPr>
      </p:pic>
    </p:spTree>
    <p:extLst>
      <p:ext uri="{BB962C8B-B14F-4D97-AF65-F5344CB8AC3E}">
        <p14:creationId xmlns:p14="http://schemas.microsoft.com/office/powerpoint/2010/main" val="21340373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7502" y="633812"/>
            <a:ext cx="7974761" cy="822725"/>
          </a:xfrm>
        </p:spPr>
        <p:txBody>
          <a:bodyPr/>
          <a:lstStyle/>
          <a:p>
            <a:r>
              <a:rPr lang="en-IN" b="1" dirty="0" smtClean="0"/>
              <a:t>Session Plan</a:t>
            </a:r>
            <a:endParaRPr lang="en-US" b="1" dirty="0"/>
          </a:p>
        </p:txBody>
      </p:sp>
      <p:sp>
        <p:nvSpPr>
          <p:cNvPr id="3" name="Content Placeholder 2"/>
          <p:cNvSpPr>
            <a:spLocks noGrp="1"/>
          </p:cNvSpPr>
          <p:nvPr>
            <p:ph idx="1"/>
          </p:nvPr>
        </p:nvSpPr>
        <p:spPr>
          <a:xfrm>
            <a:off x="1499600" y="1631350"/>
            <a:ext cx="9526987" cy="4769450"/>
          </a:xfrm>
        </p:spPr>
        <p:txBody>
          <a:bodyPr>
            <a:normAutofit/>
          </a:bodyPr>
          <a:lstStyle/>
          <a:p>
            <a:pPr algn="just"/>
            <a:r>
              <a:rPr lang="en-US" sz="2800" b="1" dirty="0" smtClean="0"/>
              <a:t>Natural </a:t>
            </a:r>
            <a:r>
              <a:rPr lang="en-US" sz="2800" b="1" dirty="0"/>
              <a:t>language processing </a:t>
            </a:r>
            <a:r>
              <a:rPr lang="en-US" sz="2800" b="1" dirty="0" smtClean="0"/>
              <a:t>– An Introduction</a:t>
            </a:r>
          </a:p>
          <a:p>
            <a:pPr algn="just"/>
            <a:r>
              <a:rPr lang="en-IN" sz="2800" b="1" dirty="0" smtClean="0"/>
              <a:t>NLP Application</a:t>
            </a:r>
          </a:p>
          <a:p>
            <a:pPr algn="just"/>
            <a:r>
              <a:rPr lang="en-IN" sz="2800" b="1" dirty="0" smtClean="0"/>
              <a:t>NLP Techniques</a:t>
            </a:r>
          </a:p>
          <a:p>
            <a:pPr algn="just"/>
            <a:r>
              <a:rPr lang="en-IN" sz="2800" b="1" dirty="0" smtClean="0"/>
              <a:t>NLP Using NLTK</a:t>
            </a:r>
          </a:p>
          <a:p>
            <a:pPr algn="just"/>
            <a:r>
              <a:rPr lang="en-IN" sz="2800" b="1" dirty="0" smtClean="0"/>
              <a:t>NLP Using spacy</a:t>
            </a:r>
            <a:endParaRPr lang="en-US" sz="2800" b="1" dirty="0"/>
          </a:p>
        </p:txBody>
      </p:sp>
      <p:pic>
        <p:nvPicPr>
          <p:cNvPr id="4" name="Picture 3"/>
          <p:cNvPicPr>
            <a:picLocks noChangeAspect="1"/>
          </p:cNvPicPr>
          <p:nvPr/>
        </p:nvPicPr>
        <p:blipFill>
          <a:blip r:embed="rId2"/>
          <a:stretch>
            <a:fillRect/>
          </a:stretch>
        </p:blipFill>
        <p:spPr>
          <a:xfrm>
            <a:off x="4658398" y="3347791"/>
            <a:ext cx="481626" cy="1095094"/>
          </a:xfrm>
          <a:prstGeom prst="rect">
            <a:avLst/>
          </a:prstGeom>
        </p:spPr>
      </p:pic>
      <p:pic>
        <p:nvPicPr>
          <p:cNvPr id="5" name="Picture 4"/>
          <p:cNvPicPr>
            <a:picLocks noChangeAspect="1"/>
          </p:cNvPicPr>
          <p:nvPr/>
        </p:nvPicPr>
        <p:blipFill>
          <a:blip r:embed="rId3"/>
          <a:stretch>
            <a:fillRect/>
          </a:stretch>
        </p:blipFill>
        <p:spPr>
          <a:xfrm>
            <a:off x="5409205" y="3495140"/>
            <a:ext cx="1838760" cy="800395"/>
          </a:xfrm>
          <a:prstGeom prst="rect">
            <a:avLst/>
          </a:prstGeom>
        </p:spPr>
      </p:pic>
    </p:spTree>
    <p:extLst>
      <p:ext uri="{BB962C8B-B14F-4D97-AF65-F5344CB8AC3E}">
        <p14:creationId xmlns:p14="http://schemas.microsoft.com/office/powerpoint/2010/main" val="33639159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0824" y="0"/>
            <a:ext cx="4092388" cy="2823881"/>
          </a:xfrm>
          <a:prstGeom prst="rect">
            <a:avLst/>
          </a:prstGeom>
        </p:spPr>
      </p:pic>
      <p:pic>
        <p:nvPicPr>
          <p:cNvPr id="5" name="Picture 4"/>
          <p:cNvPicPr>
            <a:picLocks noChangeAspect="1"/>
          </p:cNvPicPr>
          <p:nvPr/>
        </p:nvPicPr>
        <p:blipFill>
          <a:blip r:embed="rId3"/>
          <a:stretch>
            <a:fillRect/>
          </a:stretch>
        </p:blipFill>
        <p:spPr>
          <a:xfrm>
            <a:off x="4071258" y="2245658"/>
            <a:ext cx="3714589" cy="2716306"/>
          </a:xfrm>
          <a:prstGeom prst="rect">
            <a:avLst/>
          </a:prstGeom>
        </p:spPr>
      </p:pic>
      <p:pic>
        <p:nvPicPr>
          <p:cNvPr id="6" name="Picture 5"/>
          <p:cNvPicPr>
            <a:picLocks noChangeAspect="1"/>
          </p:cNvPicPr>
          <p:nvPr/>
        </p:nvPicPr>
        <p:blipFill>
          <a:blip r:embed="rId4"/>
          <a:stretch>
            <a:fillRect/>
          </a:stretch>
        </p:blipFill>
        <p:spPr>
          <a:xfrm>
            <a:off x="7827801" y="-1"/>
            <a:ext cx="4244296" cy="2823881"/>
          </a:xfrm>
          <a:prstGeom prst="rect">
            <a:avLst/>
          </a:prstGeom>
        </p:spPr>
      </p:pic>
      <p:pic>
        <p:nvPicPr>
          <p:cNvPr id="7" name="Picture 6"/>
          <p:cNvPicPr>
            <a:picLocks noChangeAspect="1"/>
          </p:cNvPicPr>
          <p:nvPr/>
        </p:nvPicPr>
        <p:blipFill>
          <a:blip r:embed="rId5"/>
          <a:stretch>
            <a:fillRect/>
          </a:stretch>
        </p:blipFill>
        <p:spPr>
          <a:xfrm>
            <a:off x="0" y="4141695"/>
            <a:ext cx="4071258" cy="2716306"/>
          </a:xfrm>
          <a:prstGeom prst="rect">
            <a:avLst/>
          </a:prstGeom>
        </p:spPr>
      </p:pic>
      <p:pic>
        <p:nvPicPr>
          <p:cNvPr id="8" name="Picture 7"/>
          <p:cNvPicPr>
            <a:picLocks noChangeAspect="1"/>
          </p:cNvPicPr>
          <p:nvPr/>
        </p:nvPicPr>
        <p:blipFill>
          <a:blip r:embed="rId6"/>
          <a:stretch>
            <a:fillRect/>
          </a:stretch>
        </p:blipFill>
        <p:spPr>
          <a:xfrm>
            <a:off x="7827801" y="4141695"/>
            <a:ext cx="4364199" cy="2716305"/>
          </a:xfrm>
          <a:prstGeom prst="rect">
            <a:avLst/>
          </a:prstGeom>
        </p:spPr>
      </p:pic>
      <p:pic>
        <p:nvPicPr>
          <p:cNvPr id="9" name="Picture 8"/>
          <p:cNvPicPr>
            <a:picLocks noChangeAspect="1"/>
          </p:cNvPicPr>
          <p:nvPr/>
        </p:nvPicPr>
        <p:blipFill>
          <a:blip r:embed="rId7"/>
          <a:stretch>
            <a:fillRect/>
          </a:stretch>
        </p:blipFill>
        <p:spPr>
          <a:xfrm>
            <a:off x="5259752" y="134468"/>
            <a:ext cx="1295645" cy="1416170"/>
          </a:xfrm>
          <a:prstGeom prst="rect">
            <a:avLst/>
          </a:prstGeom>
        </p:spPr>
      </p:pic>
    </p:spTree>
    <p:extLst>
      <p:ext uri="{BB962C8B-B14F-4D97-AF65-F5344CB8AC3E}">
        <p14:creationId xmlns:p14="http://schemas.microsoft.com/office/powerpoint/2010/main" val="32250694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 name="Picture 4"/>
          <p:cNvPicPr>
            <a:picLocks noChangeAspect="1"/>
          </p:cNvPicPr>
          <p:nvPr/>
        </p:nvPicPr>
        <p:blipFill>
          <a:blip r:embed="rId2"/>
          <a:stretch>
            <a:fillRect/>
          </a:stretch>
        </p:blipFill>
        <p:spPr>
          <a:xfrm>
            <a:off x="0" y="0"/>
            <a:ext cx="12201723" cy="6858000"/>
          </a:xfrm>
          <a:prstGeom prst="rect">
            <a:avLst/>
          </a:prstGeom>
        </p:spPr>
      </p:pic>
    </p:spTree>
    <p:extLst>
      <p:ext uri="{BB962C8B-B14F-4D97-AF65-F5344CB8AC3E}">
        <p14:creationId xmlns:p14="http://schemas.microsoft.com/office/powerpoint/2010/main" val="1020312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97502" y="633812"/>
            <a:ext cx="7974761" cy="822725"/>
          </a:xfrm>
        </p:spPr>
        <p:txBody>
          <a:bodyPr/>
          <a:lstStyle/>
          <a:p>
            <a:r>
              <a:rPr lang="en-IN" b="1" dirty="0" smtClean="0"/>
              <a:t>Natural Language Processing (NLP)</a:t>
            </a:r>
            <a:endParaRPr lang="en-US" b="1" dirty="0"/>
          </a:p>
        </p:txBody>
      </p:sp>
      <p:sp>
        <p:nvSpPr>
          <p:cNvPr id="3" name="Content Placeholder 2"/>
          <p:cNvSpPr>
            <a:spLocks noGrp="1"/>
          </p:cNvSpPr>
          <p:nvPr>
            <p:ph idx="1"/>
          </p:nvPr>
        </p:nvSpPr>
        <p:spPr>
          <a:xfrm>
            <a:off x="1109637" y="1631350"/>
            <a:ext cx="7173751" cy="5105626"/>
          </a:xfrm>
        </p:spPr>
        <p:txBody>
          <a:bodyPr>
            <a:normAutofit lnSpcReduction="10000"/>
          </a:bodyPr>
          <a:lstStyle/>
          <a:p>
            <a:pPr algn="just"/>
            <a:r>
              <a:rPr lang="en-US" sz="2000" dirty="0"/>
              <a:t>Natural Language Processing or NLP is a field of Artificial Intelligence that gives the machines the ability to read, understand and derive meaning from human languages</a:t>
            </a:r>
            <a:r>
              <a:rPr lang="en-US" sz="2000" dirty="0" smtClean="0"/>
              <a:t>.</a:t>
            </a:r>
          </a:p>
          <a:p>
            <a:pPr algn="just"/>
            <a:r>
              <a:rPr lang="en-US" sz="2000" dirty="0" smtClean="0"/>
              <a:t>It deals mostly with unstructured data such as social media posts, email. </a:t>
            </a:r>
          </a:p>
          <a:p>
            <a:pPr algn="just"/>
            <a:r>
              <a:rPr lang="en-US" sz="2000" dirty="0" smtClean="0"/>
              <a:t>It is </a:t>
            </a:r>
            <a:r>
              <a:rPr lang="en-US" sz="2000" dirty="0"/>
              <a:t>originated from the idea of Machine Translation (MT) which came to existence during the second world </a:t>
            </a:r>
            <a:r>
              <a:rPr lang="en-US" sz="2000" dirty="0" smtClean="0"/>
              <a:t>war (1940). For </a:t>
            </a:r>
            <a:r>
              <a:rPr lang="en-US" sz="2000" dirty="0"/>
              <a:t>example, turning the Russian language to English </a:t>
            </a:r>
            <a:r>
              <a:rPr lang="en-US" sz="2000" dirty="0" smtClean="0"/>
              <a:t>language.</a:t>
            </a:r>
            <a:r>
              <a:rPr lang="en-US" sz="2000" dirty="0"/>
              <a:t> </a:t>
            </a:r>
            <a:endParaRPr lang="en-US" sz="2000" dirty="0" smtClean="0"/>
          </a:p>
          <a:p>
            <a:pPr algn="just"/>
            <a:r>
              <a:rPr lang="en-IN" sz="2000" dirty="0" smtClean="0"/>
              <a:t>MT/NLP era started during 1966. This condition was better in the 1980 when the product provided result to customer</a:t>
            </a:r>
            <a:r>
              <a:rPr lang="en-IN" sz="2000" dirty="0"/>
              <a:t> </a:t>
            </a:r>
            <a:r>
              <a:rPr lang="en-IN" sz="2000" dirty="0" smtClean="0"/>
              <a:t>(Speech understanding Application).</a:t>
            </a:r>
            <a:endParaRPr lang="en-US" sz="2000" dirty="0" smtClean="0"/>
          </a:p>
          <a:p>
            <a:pPr algn="just"/>
            <a:r>
              <a:rPr lang="en-US" sz="2000" dirty="0" smtClean="0"/>
              <a:t>Neural Machine Translation (NMT) or deep learning models are introduced in NLP Applications.</a:t>
            </a:r>
            <a:endParaRPr lang="en-US" sz="2000" dirty="0"/>
          </a:p>
        </p:txBody>
      </p:sp>
      <p:pic>
        <p:nvPicPr>
          <p:cNvPr id="6" name="Picture 5"/>
          <p:cNvPicPr>
            <a:picLocks noChangeAspect="1"/>
          </p:cNvPicPr>
          <p:nvPr/>
        </p:nvPicPr>
        <p:blipFill>
          <a:blip r:embed="rId2"/>
          <a:stretch>
            <a:fillRect/>
          </a:stretch>
        </p:blipFill>
        <p:spPr>
          <a:xfrm>
            <a:off x="8350624" y="1631350"/>
            <a:ext cx="3645663" cy="2784768"/>
          </a:xfrm>
          <a:prstGeom prst="rect">
            <a:avLst/>
          </a:prstGeom>
        </p:spPr>
      </p:pic>
    </p:spTree>
    <p:extLst>
      <p:ext uri="{BB962C8B-B14F-4D97-AF65-F5344CB8AC3E}">
        <p14:creationId xmlns:p14="http://schemas.microsoft.com/office/powerpoint/2010/main" val="37378260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08529" y="1456537"/>
            <a:ext cx="10999695" cy="5230906"/>
          </a:xfrm>
        </p:spPr>
        <p:txBody>
          <a:bodyPr>
            <a:normAutofit lnSpcReduction="10000"/>
          </a:bodyPr>
          <a:lstStyle/>
          <a:p>
            <a:pPr marL="342900" lvl="2" indent="-342900" algn="just"/>
            <a:r>
              <a:rPr lang="en-US" sz="1800" b="1" dirty="0" smtClean="0"/>
              <a:t>NLP</a:t>
            </a:r>
            <a:r>
              <a:rPr lang="en-US" sz="1800" dirty="0" smtClean="0"/>
              <a:t> </a:t>
            </a:r>
            <a:r>
              <a:rPr lang="en-US" sz="1800" dirty="0"/>
              <a:t>market is segmented into BFSI, healthcare, retail and ecommerce, manufacturing, media and </a:t>
            </a:r>
            <a:r>
              <a:rPr lang="en-US" sz="1800" b="1" dirty="0"/>
              <a:t>entertainment</a:t>
            </a:r>
            <a:r>
              <a:rPr lang="en-US" sz="1800" dirty="0"/>
              <a:t>, travel and hospitality, </a:t>
            </a:r>
            <a:r>
              <a:rPr lang="en-US" sz="1800" dirty="0" smtClean="0"/>
              <a:t>IT </a:t>
            </a:r>
            <a:r>
              <a:rPr lang="en-US" sz="1800" dirty="0"/>
              <a:t>&amp; telecommunication, and others</a:t>
            </a:r>
            <a:r>
              <a:rPr lang="en-US" sz="1800" dirty="0" smtClean="0"/>
              <a:t>.</a:t>
            </a:r>
          </a:p>
          <a:p>
            <a:pPr marL="342900" lvl="2" indent="-342900" algn="just"/>
            <a:r>
              <a:rPr lang="en-US" sz="1800" b="1" dirty="0" smtClean="0">
                <a:solidFill>
                  <a:srgbClr val="FF0000"/>
                </a:solidFill>
              </a:rPr>
              <a:t>Amazon Alexa </a:t>
            </a:r>
            <a:r>
              <a:rPr lang="en-US" sz="1800" b="1" dirty="0">
                <a:solidFill>
                  <a:srgbClr val="FF0000"/>
                </a:solidFill>
              </a:rPr>
              <a:t>, </a:t>
            </a:r>
            <a:r>
              <a:rPr lang="en-US" sz="1800" b="1" dirty="0" smtClean="0">
                <a:solidFill>
                  <a:srgbClr val="FF0000"/>
                </a:solidFill>
              </a:rPr>
              <a:t>Apple SIRI</a:t>
            </a:r>
            <a:r>
              <a:rPr lang="en-US" sz="1800" b="1" dirty="0">
                <a:solidFill>
                  <a:srgbClr val="FF0000"/>
                </a:solidFill>
              </a:rPr>
              <a:t>, </a:t>
            </a:r>
            <a:r>
              <a:rPr lang="en-US" sz="1800" b="1" dirty="0" smtClean="0">
                <a:solidFill>
                  <a:srgbClr val="FF0000"/>
                </a:solidFill>
              </a:rPr>
              <a:t>Facebook M, Google Assistant, Microsoft Cortona,</a:t>
            </a:r>
            <a:r>
              <a:rPr lang="en-IN" sz="1800" b="1" dirty="0" smtClean="0">
                <a:solidFill>
                  <a:srgbClr val="FF0000"/>
                </a:solidFill>
              </a:rPr>
              <a:t> Robots, Chat bot, RPA Applications</a:t>
            </a:r>
            <a:endParaRPr lang="en-US" sz="1800" b="1" dirty="0">
              <a:solidFill>
                <a:srgbClr val="FF0000"/>
              </a:solidFill>
            </a:endParaRPr>
          </a:p>
          <a:p>
            <a:pPr marL="342900" lvl="2" indent="-342900" algn="just"/>
            <a:r>
              <a:rPr lang="en-US" sz="1800" b="1" dirty="0" smtClean="0"/>
              <a:t>Royal </a:t>
            </a:r>
            <a:r>
              <a:rPr lang="en-US" sz="1800" b="1" dirty="0"/>
              <a:t>Bank of Scotland (RBS) uses text analytics, an NLP technique</a:t>
            </a:r>
            <a:r>
              <a:rPr lang="en-US" sz="1800" dirty="0"/>
              <a:t>, to extract important trends from customer feedback in many forms. The company analyzes data from emails, surveys and call center conversations to identify the root cause of customer dissatisfaction and implement improvements. </a:t>
            </a:r>
          </a:p>
          <a:p>
            <a:pPr algn="just"/>
            <a:r>
              <a:rPr lang="en-US" dirty="0" smtClean="0"/>
              <a:t>Through </a:t>
            </a:r>
            <a:r>
              <a:rPr lang="en-US" dirty="0"/>
              <a:t>the infusion </a:t>
            </a:r>
            <a:r>
              <a:rPr lang="en-US" dirty="0" smtClean="0"/>
              <a:t>of</a:t>
            </a:r>
            <a:r>
              <a:rPr lang="en-US" dirty="0"/>
              <a:t> </a:t>
            </a:r>
            <a:r>
              <a:rPr lang="en-US" b="1" dirty="0" smtClean="0"/>
              <a:t>NLP</a:t>
            </a:r>
            <a:r>
              <a:rPr lang="en-US" dirty="0" smtClean="0"/>
              <a:t> </a:t>
            </a:r>
            <a:r>
              <a:rPr lang="en-US" dirty="0"/>
              <a:t>and machine learning in </a:t>
            </a:r>
            <a:r>
              <a:rPr lang="en-US" b="1" dirty="0"/>
              <a:t>agriculture</a:t>
            </a:r>
            <a:r>
              <a:rPr lang="en-US" dirty="0"/>
              <a:t>, farmers would be able to communicate and learn from their peers and with civic bodies in their local language</a:t>
            </a:r>
            <a:r>
              <a:rPr lang="en-US" dirty="0" smtClean="0"/>
              <a:t>.</a:t>
            </a:r>
          </a:p>
          <a:p>
            <a:pPr algn="just"/>
            <a:r>
              <a:rPr lang="en-US" b="1" dirty="0"/>
              <a:t>NLP</a:t>
            </a:r>
            <a:r>
              <a:rPr lang="en-US" dirty="0"/>
              <a:t> has been successful in improving the </a:t>
            </a:r>
            <a:r>
              <a:rPr lang="en-US" b="1" dirty="0"/>
              <a:t>healthcare</a:t>
            </a:r>
            <a:r>
              <a:rPr lang="en-US" dirty="0"/>
              <a:t> process and outcomes by effectively interpreting clinical notes. It extracts details from diagnostic reports and doctors' letters, and ensures the completeness and accuracy of patient health profile.</a:t>
            </a:r>
            <a:endParaRPr lang="en-US" dirty="0" smtClean="0"/>
          </a:p>
          <a:p>
            <a:pPr marL="342900" lvl="2" indent="-342900" algn="just"/>
            <a:r>
              <a:rPr lang="en-US" sz="1800" b="1" dirty="0" smtClean="0"/>
              <a:t>NLP</a:t>
            </a:r>
            <a:r>
              <a:rPr lang="en-US" sz="1800" dirty="0" smtClean="0"/>
              <a:t> enables </a:t>
            </a:r>
            <a:r>
              <a:rPr lang="en-US" sz="1800" dirty="0"/>
              <a:t>us to analyze </a:t>
            </a:r>
            <a:r>
              <a:rPr lang="en-US" sz="1800" b="1" dirty="0"/>
              <a:t>financial</a:t>
            </a:r>
            <a:r>
              <a:rPr lang="en-US" sz="1800" dirty="0"/>
              <a:t> documents such as </a:t>
            </a:r>
            <a:r>
              <a:rPr lang="en-US" sz="1800" dirty="0" smtClean="0"/>
              <a:t>10k </a:t>
            </a:r>
            <a:r>
              <a:rPr lang="en-US" sz="1800" dirty="0"/>
              <a:t>forms to forecast stock </a:t>
            </a:r>
            <a:r>
              <a:rPr lang="en-US" sz="1800" dirty="0" smtClean="0"/>
              <a:t>movements and sentiment analysis.</a:t>
            </a:r>
          </a:p>
          <a:p>
            <a:pPr marL="342900" lvl="2" indent="-342900" algn="just"/>
            <a:r>
              <a:rPr lang="en-IN" sz="1800" dirty="0" smtClean="0"/>
              <a:t>HR Analytics such as performance analysis and Hiring process.</a:t>
            </a:r>
            <a:endParaRPr lang="en-US" sz="1800" dirty="0" smtClean="0"/>
          </a:p>
          <a:p>
            <a:pPr marL="342900" lvl="2" indent="-342900" algn="just"/>
            <a:r>
              <a:rPr lang="en-IN" sz="1800" dirty="0" smtClean="0"/>
              <a:t>National Security, Energy and Entertainment services.</a:t>
            </a:r>
          </a:p>
          <a:p>
            <a:pPr marL="342900" lvl="2" indent="-342900" algn="just"/>
            <a:endParaRPr lang="en-US" sz="1800" dirty="0" smtClean="0"/>
          </a:p>
          <a:p>
            <a:pPr marL="342900" lvl="2" indent="-342900" algn="just"/>
            <a:endParaRPr lang="en-US" sz="1800" dirty="0"/>
          </a:p>
          <a:p>
            <a:pPr algn="just"/>
            <a:endParaRPr lang="en-US" dirty="0"/>
          </a:p>
        </p:txBody>
      </p:sp>
      <p:sp>
        <p:nvSpPr>
          <p:cNvPr id="5" name="Title 1"/>
          <p:cNvSpPr>
            <a:spLocks noGrp="1"/>
          </p:cNvSpPr>
          <p:nvPr>
            <p:ph type="title"/>
          </p:nvPr>
        </p:nvSpPr>
        <p:spPr>
          <a:xfrm>
            <a:off x="1597502" y="633812"/>
            <a:ext cx="7974761" cy="822725"/>
          </a:xfrm>
        </p:spPr>
        <p:txBody>
          <a:bodyPr/>
          <a:lstStyle/>
          <a:p>
            <a:r>
              <a:rPr lang="en-IN" b="1" dirty="0" smtClean="0"/>
              <a:t>NLP</a:t>
            </a:r>
            <a:r>
              <a:rPr lang="en-IN" b="1" dirty="0"/>
              <a:t> </a:t>
            </a:r>
            <a:r>
              <a:rPr lang="en-IN" b="1" dirty="0" smtClean="0"/>
              <a:t>Applications</a:t>
            </a:r>
            <a:endParaRPr lang="en-US" b="1" dirty="0"/>
          </a:p>
        </p:txBody>
      </p:sp>
    </p:spTree>
    <p:extLst>
      <p:ext uri="{BB962C8B-B14F-4D97-AF65-F5344CB8AC3E}">
        <p14:creationId xmlns:p14="http://schemas.microsoft.com/office/powerpoint/2010/main" val="38655919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2589212" y="1"/>
            <a:ext cx="7361612" cy="6736976"/>
          </a:xfrm>
          <a:prstGeom prst="rect">
            <a:avLst/>
          </a:prstGeom>
        </p:spPr>
      </p:pic>
      <p:pic>
        <p:nvPicPr>
          <p:cNvPr id="5" name="Picture 4"/>
          <p:cNvPicPr>
            <a:picLocks noChangeAspect="1"/>
          </p:cNvPicPr>
          <p:nvPr/>
        </p:nvPicPr>
        <p:blipFill>
          <a:blip r:embed="rId3"/>
          <a:stretch>
            <a:fillRect/>
          </a:stretch>
        </p:blipFill>
        <p:spPr>
          <a:xfrm>
            <a:off x="700321" y="0"/>
            <a:ext cx="1890748" cy="1905000"/>
          </a:xfrm>
          <a:prstGeom prst="rect">
            <a:avLst/>
          </a:prstGeom>
        </p:spPr>
      </p:pic>
    </p:spTree>
    <p:extLst>
      <p:ext uri="{BB962C8B-B14F-4D97-AF65-F5344CB8AC3E}">
        <p14:creationId xmlns:p14="http://schemas.microsoft.com/office/powerpoint/2010/main" val="35580855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236114" y="1694330"/>
            <a:ext cx="11812450" cy="3630706"/>
          </a:xfrm>
          <a:prstGeom prst="rect">
            <a:avLst/>
          </a:prstGeom>
        </p:spPr>
      </p:pic>
    </p:spTree>
    <p:extLst>
      <p:ext uri="{BB962C8B-B14F-4D97-AF65-F5344CB8AC3E}">
        <p14:creationId xmlns:p14="http://schemas.microsoft.com/office/powerpoint/2010/main" val="28379712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2"/>
          <a:stretch>
            <a:fillRect/>
          </a:stretch>
        </p:blipFill>
        <p:spPr>
          <a:xfrm>
            <a:off x="7987553" y="0"/>
            <a:ext cx="4204447" cy="6858000"/>
          </a:xfrm>
          <a:prstGeom prst="rect">
            <a:avLst/>
          </a:prstGeom>
        </p:spPr>
      </p:pic>
      <p:pic>
        <p:nvPicPr>
          <p:cNvPr id="4" name="Picture 3"/>
          <p:cNvPicPr>
            <a:picLocks noChangeAspect="1"/>
          </p:cNvPicPr>
          <p:nvPr/>
        </p:nvPicPr>
        <p:blipFill>
          <a:blip r:embed="rId3"/>
          <a:stretch>
            <a:fillRect/>
          </a:stretch>
        </p:blipFill>
        <p:spPr>
          <a:xfrm>
            <a:off x="0" y="0"/>
            <a:ext cx="7987553" cy="6858000"/>
          </a:xfrm>
          <a:prstGeom prst="rect">
            <a:avLst/>
          </a:prstGeom>
        </p:spPr>
      </p:pic>
    </p:spTree>
    <p:extLst>
      <p:ext uri="{BB962C8B-B14F-4D97-AF65-F5344CB8AC3E}">
        <p14:creationId xmlns:p14="http://schemas.microsoft.com/office/powerpoint/2010/main" val="2434628059"/>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381</TotalTime>
  <Words>147</Words>
  <Application>Microsoft Office PowerPoint</Application>
  <PresentationFormat>Widescreen</PresentationFormat>
  <Paragraphs>31</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Gothic</vt:lpstr>
      <vt:lpstr>Wingdings 3</vt:lpstr>
      <vt:lpstr>Wisp</vt:lpstr>
      <vt:lpstr>PowerPoint Presentation</vt:lpstr>
      <vt:lpstr>Session Plan</vt:lpstr>
      <vt:lpstr>PowerPoint Presentation</vt:lpstr>
      <vt:lpstr>PowerPoint Presentation</vt:lpstr>
      <vt:lpstr>Natural Language Processing (NLP)</vt:lpstr>
      <vt:lpstr>NLP Applications</vt:lpstr>
      <vt:lpstr>PowerPoint Presentation</vt:lpstr>
      <vt:lpstr>PowerPoint Presentation</vt:lpstr>
      <vt:lpstr>PowerPoint Presentation</vt:lpstr>
      <vt:lpstr>PowerPoint Presentation</vt:lpstr>
      <vt:lpstr>NLP Tools</vt:lpstr>
      <vt:lpstr>PowerPoint Presentation</vt:lpstr>
      <vt:lpstr>PowerPoint Presentation</vt:lpstr>
      <vt:lpstr>PowerPoint Presentation</vt:lpstr>
      <vt:lpstr>PowerPoint Presentation</vt:lpstr>
    </vt:vector>
  </TitlesOfParts>
  <Company>Hexaware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Joseph manoj Robert</dc:creator>
  <cp:lastModifiedBy>Joseph manoj Robert</cp:lastModifiedBy>
  <cp:revision>62</cp:revision>
  <dcterms:created xsi:type="dcterms:W3CDTF">2020-06-01T17:17:32Z</dcterms:created>
  <dcterms:modified xsi:type="dcterms:W3CDTF">2020-06-20T10:36:36Z</dcterms:modified>
</cp:coreProperties>
</file>

<file path=docProps/thumbnail.jpeg>
</file>